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</p:sldMasterIdLst>
  <p:notesMasterIdLst>
    <p:notesMasterId r:id="rId35"/>
  </p:notesMasterIdLst>
  <p:sldIdLst>
    <p:sldId id="256" r:id="rId4"/>
    <p:sldId id="257" r:id="rId5"/>
    <p:sldId id="268" r:id="rId6"/>
    <p:sldId id="269" r:id="rId7"/>
    <p:sldId id="258" r:id="rId8"/>
    <p:sldId id="259" r:id="rId9"/>
    <p:sldId id="270" r:id="rId10"/>
    <p:sldId id="271" r:id="rId11"/>
    <p:sldId id="272" r:id="rId12"/>
    <p:sldId id="26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1" r:id="rId21"/>
    <p:sldId id="280" r:id="rId22"/>
    <p:sldId id="281" r:id="rId23"/>
    <p:sldId id="282" r:id="rId24"/>
    <p:sldId id="283" r:id="rId25"/>
    <p:sldId id="284" r:id="rId26"/>
    <p:sldId id="262" r:id="rId27"/>
    <p:sldId id="285" r:id="rId28"/>
    <p:sldId id="286" r:id="rId29"/>
    <p:sldId id="263" r:id="rId30"/>
    <p:sldId id="264" r:id="rId31"/>
    <p:sldId id="265" r:id="rId32"/>
    <p:sldId id="266" r:id="rId33"/>
    <p:sldId id="267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move the slide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7B252F2-9243-4FE3-B6D7-3E757092219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225" cy="3084513"/>
          </a:xfrm>
          <a:prstGeom prst="rect">
            <a:avLst/>
          </a:prstGeom>
          <a:ln w="0">
            <a:noFill/>
          </a:ln>
        </p:spPr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FF70232-011C-4792-9650-B57DD89D0117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4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77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958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674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48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768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50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62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7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55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0967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1769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7624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030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737417-C457-4A32-8D5B-E9FE889373E1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16834B-BE4D-4517-B01C-BCB72C6E9B23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295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799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3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2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2"/>
          <p:cNvPicPr/>
          <p:nvPr/>
        </p:nvPicPr>
        <p:blipFill>
          <a:blip r:embed="rId4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6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B13ABF6-DEA7-4488-A769-6C184193DEF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2"/>
          <p:cNvPicPr/>
          <p:nvPr/>
        </p:nvPicPr>
        <p:blipFill>
          <a:blip r:embed="rId5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8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17D37F41-E5B3-468B-83C6-F68F37C334FE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15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D24363E-5B8E-4536-B100-F724D0C3856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arxiv.org/abs/2105.1520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0258"/>
          <a:stretch/>
        </p:blipFill>
        <p:spPr>
          <a:xfrm>
            <a:off x="263520" y="1305000"/>
            <a:ext cx="10690560" cy="316584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880" y="4765320"/>
            <a:ext cx="10376640" cy="90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US" sz="2400" b="1" strike="noStrike" spc="29" dirty="0">
                <a:solidFill>
                  <a:schemeClr val="dk1"/>
                </a:solidFill>
                <a:latin typeface="Times New Roman"/>
                <a:ea typeface="DejaVu Sans"/>
              </a:rPr>
              <a:t>AI-POWERED LANDSLIDE REGION MAPPING USING SEMANTIC SEGMENTATION</a:t>
            </a:r>
            <a:endParaRPr lang="en-US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731880" y="5737680"/>
            <a:ext cx="9753840" cy="32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94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0" strike="noStrike" spc="9">
                <a:solidFill>
                  <a:srgbClr val="000000"/>
                </a:solidFill>
                <a:latin typeface="Times New Roman"/>
                <a:ea typeface="DejaVu Sans"/>
              </a:rPr>
              <a:t>Suraj Karki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feld 7"/>
          <p:cNvSpPr/>
          <p:nvPr/>
        </p:nvSpPr>
        <p:spPr>
          <a:xfrm>
            <a:off x="731880" y="5991840"/>
            <a:ext cx="22536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b">
            <a:noAutofit/>
          </a:bodyPr>
          <a:lstStyle/>
          <a:p>
            <a:pPr defTabSz="914400">
              <a:lnSpc>
                <a:spcPct val="94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25.08.2025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feld 2"/>
          <p:cNvSpPr/>
          <p:nvPr/>
        </p:nvSpPr>
        <p:spPr>
          <a:xfrm>
            <a:off x="659880" y="6315480"/>
            <a:ext cx="6093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4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Dr.-Ing. Constanze Schwan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Grafik 2" descr="Ein Bild, das Symbol, Grafiken, Clipart, Logo enthält.&#10;&#10;KI-generierte Inhalte können fehlerhaft sein.">
            <a:extLst>
              <a:ext uri="{FF2B5EF4-FFF2-40B4-BE49-F238E27FC236}">
                <a16:creationId xmlns:a16="http://schemas.microsoft.com/office/drawing/2014/main" id="{CB8D0A8E-B741-B3D6-8203-F004B9E3F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50" y="1294114"/>
            <a:ext cx="763286" cy="763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3,799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(128x128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14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12 Sentinel-2 bands (B1–B12), ALOS PALSAR </a:t>
            </a:r>
            <a:r>
              <a:rPr lang="de-DE" dirty="0" err="1">
                <a:effectLst/>
                <a:latin typeface="HSBI Lausanne 300"/>
              </a:rPr>
              <a:t>slope</a:t>
            </a:r>
            <a:r>
              <a:rPr lang="de-DE" dirty="0">
                <a:effectLst/>
                <a:latin typeface="HSBI Lausanne 300"/>
              </a:rPr>
              <a:t> (B13), DEM (B14).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128x128x1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3,799, Validation: 245,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800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  <a:r>
              <a:rPr lang="de-DE" dirty="0">
                <a:effectLst/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Train Set: </a:t>
            </a:r>
            <a:r>
              <a:rPr lang="de-DE" dirty="0">
                <a:effectLst/>
                <a:latin typeface="HSBI Lausanne 300"/>
              </a:rPr>
              <a:t>2,231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1,568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Valid Set: </a:t>
            </a:r>
            <a:r>
              <a:rPr lang="de-DE" dirty="0">
                <a:effectLst/>
                <a:latin typeface="HSBI Lausanne 300"/>
              </a:rPr>
              <a:t>146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99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Test Set: </a:t>
            </a:r>
            <a:r>
              <a:rPr lang="de-DE" dirty="0">
                <a:effectLst/>
                <a:latin typeface="HSBI Lausanne 300"/>
              </a:rPr>
              <a:t>Test: 536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264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-1" dirty="0">
                <a:solidFill>
                  <a:srgbClr val="000000"/>
                </a:solidFill>
                <a:latin typeface="HSBI Lausanne 300"/>
              </a:rPr>
              <a:t>Bands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Farbigkeit, Screenshot, Muster, Grafiken enthält.&#10;&#10;KI-generierte Inhalte können fehlerhaft sein.">
            <a:extLst>
              <a:ext uri="{FF2B5EF4-FFF2-40B4-BE49-F238E27FC236}">
                <a16:creationId xmlns:a16="http://schemas.microsoft.com/office/drawing/2014/main" id="{6C9F5539-8CA0-42A0-485C-121410398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2" y="2264710"/>
            <a:ext cx="10550877" cy="40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latin typeface="HSBI Lausanne 300"/>
              </a:rPr>
              <a:t>Band </a:t>
            </a:r>
            <a:r>
              <a:rPr lang="fr-FR" b="1" dirty="0" err="1">
                <a:latin typeface="HSBI Lausanne 300"/>
              </a:rPr>
              <a:t>Statistics</a:t>
            </a:r>
            <a:r>
              <a:rPr lang="fr-FR" b="1" dirty="0"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64C955C-EE1D-9860-9A87-9EEB058F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1" y="2896625"/>
            <a:ext cx="5338149" cy="26690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E4F580-7D5C-5541-704A-DEE5C8518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980" y="2832242"/>
            <a:ext cx="5338149" cy="26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Set 1</a:t>
            </a:r>
            <a:r>
              <a:rPr lang="fr-FR" b="1" dirty="0">
                <a:latin typeface="HSBI Lausanne 300"/>
              </a:rPr>
              <a:t>: </a:t>
            </a:r>
            <a:r>
              <a:rPr lang="de-DE" b="1" dirty="0">
                <a:effectLst/>
                <a:latin typeface="HSBI Lausanne 300"/>
              </a:rPr>
              <a:t>UAV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Inputs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10,939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8,753, Validation: 1093,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1093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961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Set </a:t>
            </a:r>
            <a:r>
              <a:rPr lang="fr-FR" b="1" dirty="0">
                <a:latin typeface="HSBI Lausanne 300"/>
              </a:rPr>
              <a:t>2: </a:t>
            </a:r>
            <a:r>
              <a:rPr lang="de-DE" b="1" dirty="0" err="1">
                <a:latin typeface="HSBI Lausanne 300"/>
              </a:rPr>
              <a:t>Satellite</a:t>
            </a:r>
            <a:endParaRPr lang="de-DE" b="1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Inputs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latin typeface="HSBI Lausanne 300"/>
              </a:rPr>
              <a:t>7</a:t>
            </a:r>
            <a:r>
              <a:rPr lang="de-DE" dirty="0">
                <a:effectLst/>
                <a:latin typeface="HSBI Lausanne 300"/>
              </a:rPr>
              <a:t>,422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5,938, Validation: 742,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742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83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UAV Data: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A6E43E5-C98B-859F-C789-C33B810A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508957"/>
              </p:ext>
            </p:extLst>
          </p:nvPr>
        </p:nvGraphicFramePr>
        <p:xfrm>
          <a:off x="983160" y="2185432"/>
          <a:ext cx="8933724" cy="3976688"/>
        </p:xfrm>
        <a:graphic>
          <a:graphicData uri="http://schemas.openxmlformats.org/drawingml/2006/table">
            <a:tbl>
              <a:tblPr/>
              <a:tblGrid>
                <a:gridCol w="1488954">
                  <a:extLst>
                    <a:ext uri="{9D8B030D-6E8A-4147-A177-3AD203B41FA5}">
                      <a16:colId xmlns:a16="http://schemas.microsoft.com/office/drawing/2014/main" val="278946626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059147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4741542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858435507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1577452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692208077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346609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984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8648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483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74668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1635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3024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160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023292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Longxi</a:t>
                      </a:r>
                      <a:r>
                        <a:rPr lang="de-DE" sz="1000" dirty="0">
                          <a:latin typeface="HSBI Lausanne 300"/>
                        </a:rPr>
                        <a:t> River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2504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2011.03–2011.05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062429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5925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6476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1752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87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Satellite</a:t>
            </a:r>
            <a:r>
              <a:rPr lang="de-DE" dirty="0">
                <a:latin typeface="HSBI Lausanne 300"/>
              </a:rPr>
              <a:t> Data: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37B1599-0D82-ECE0-1148-D2FCDABF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61638"/>
              </p:ext>
            </p:extLst>
          </p:nvPr>
        </p:nvGraphicFramePr>
        <p:xfrm>
          <a:off x="983158" y="2179334"/>
          <a:ext cx="8722902" cy="3976687"/>
        </p:xfrm>
        <a:graphic>
          <a:graphicData uri="http://schemas.openxmlformats.org/drawingml/2006/table">
            <a:tbl>
              <a:tblPr/>
              <a:tblGrid>
                <a:gridCol w="1453817">
                  <a:extLst>
                    <a:ext uri="{9D8B030D-6E8A-4147-A177-3AD203B41FA5}">
                      <a16:colId xmlns:a16="http://schemas.microsoft.com/office/drawing/2014/main" val="157950029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930181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4023774700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558683804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4749768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340382570"/>
                    </a:ext>
                  </a:extLst>
                </a:gridCol>
              </a:tblGrid>
              <a:tr h="278368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8555994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Palu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817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2021.01–2021.11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297630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Lombok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436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2019.05–2019.12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00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92101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Hokkaido Iburi-Tobu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1484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2018.09–2018.10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HSBI Lausanne 300"/>
                        </a:rPr>
                        <a:t>Geospatial Information Authority of Japan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163727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(Sentinel)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606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2020.03–2020.06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60576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(Planet)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325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2021.09–2021.12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960822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Mengdong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1155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2018.11.04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Beijing Lanyu Fangyuan Technology Co., Ltd.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SuperView-1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93826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Moxitaidi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652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84816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Longxi River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1769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2015.03–2015.12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HSBI Lausanne 300"/>
                        </a:rPr>
                        <a:t>China Centre for Resources Satellite Data and Application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GF-1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8918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Wenchuan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178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2008.11–2008.12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U.S. Geological Survey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Landsat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43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structure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07BD1A-D492-AB27-84F4-25915D3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29" y="1691280"/>
            <a:ext cx="6527864" cy="40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1.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Unet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FCN originally designed for biomedical image segmentation.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Widely used in remote sensing for image classification and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object detection, including landslide detection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Encoder: Captures low-level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Decoder: Captures high-level features  and reconstructs image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Skip Connections: preserve fine-grained details and improve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accuracy.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DFF2FF-8EBD-E17D-6669-FFE2F167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209" y="2252802"/>
            <a:ext cx="4519193" cy="31847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O.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Ronneberger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P. Fischer, and T. </a:t>
            </a:r>
            <a:r>
              <a:rPr lang="en-US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Brox</a:t>
            </a:r>
            <a:r>
              <a:rPr lang="en-US" sz="1200" b="0" i="0" u="none" strike="noStrike" baseline="0" dirty="0">
                <a:solidFill>
                  <a:srgbClr val="231F20"/>
                </a:solidFill>
                <a:latin typeface="HSBI Lausanne 300"/>
              </a:rPr>
              <a:t>, “U-Net: Convolutional networks for biomedical image segmentation,” in </a:t>
            </a:r>
            <a:r>
              <a:rPr lang="en-US" sz="1200" b="0" i="1" u="none" strike="noStrike" baseline="0" dirty="0">
                <a:solidFill>
                  <a:srgbClr val="231F20"/>
                </a:solidFill>
                <a:latin typeface="HSBI Lausanne 300"/>
              </a:rPr>
              <a:t>Proc. Int. Conf. Med.</a:t>
            </a:r>
          </a:p>
          <a:p>
            <a:pPr algn="l"/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Image </a:t>
            </a:r>
            <a:r>
              <a:rPr lang="de-DE" sz="1200" b="0" i="1" u="none" strike="noStrike" baseline="0" dirty="0" err="1">
                <a:solidFill>
                  <a:srgbClr val="231F20"/>
                </a:solidFill>
                <a:latin typeface="HSBI Lausanne 300"/>
              </a:rPr>
              <a:t>Comput</a:t>
            </a:r>
            <a:r>
              <a:rPr lang="de-DE" sz="1200" b="0" i="1" u="none" strike="noStrike" baseline="0" dirty="0">
                <a:solidFill>
                  <a:srgbClr val="231F20"/>
                </a:solidFill>
                <a:latin typeface="HSBI Lausanne 300"/>
              </a:rPr>
              <a:t>.-Assist. Intervent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. Cham, </a:t>
            </a:r>
            <a:r>
              <a:rPr lang="de-DE" sz="1200" b="0" i="0" u="none" strike="noStrike" baseline="0" dirty="0" err="1">
                <a:solidFill>
                  <a:srgbClr val="231F20"/>
                </a:solidFill>
                <a:latin typeface="HSBI Lausanne 300"/>
              </a:rPr>
              <a:t>Switzerland</a:t>
            </a:r>
            <a:r>
              <a:rPr lang="de-DE" sz="1200" b="0" i="0" u="none" strike="noStrike" baseline="0" dirty="0">
                <a:solidFill>
                  <a:srgbClr val="231F20"/>
                </a:solidFill>
                <a:latin typeface="HSBI Lausanne 300"/>
              </a:rPr>
              <a:t>: Springer, 2015, pp. 234–241.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2.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Unet</a:t>
            </a: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++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An improved version of U-Net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redesigned skip pathways (shown in green): b</a:t>
            </a:r>
            <a:r>
              <a:rPr lang="en-US" dirty="0">
                <a:latin typeface="HSBI Lausanne 300"/>
              </a:rPr>
              <a:t>ridges the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semantic gap between encoder and decoder </a:t>
            </a:r>
            <a:endParaRPr lang="en-US" b="0" i="0" dirty="0">
              <a:solidFill>
                <a:srgbClr val="1D1D1F"/>
              </a:solidFill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dense skip connections (shown in blue)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D1D1F"/>
                </a:solidFill>
                <a:effectLst/>
                <a:latin typeface="HSBI Lausanne 300"/>
              </a:rPr>
              <a:t>deep supervision (shown in red): a</a:t>
            </a:r>
            <a:r>
              <a:rPr lang="en-US" dirty="0">
                <a:latin typeface="HSBI Lausanne 300"/>
              </a:rPr>
              <a:t>llows pruning to trade off speed and accuracy by using multiple output branches.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feature fusion for improved accuracy and gradient flow.</a:t>
            </a: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https://jinglescode.github.io/2019/12/02/biomedical-image-segmentation-u-net-nested/</a:t>
            </a:r>
            <a:endParaRPr lang="de-DE" sz="1200" dirty="0">
              <a:effectLst/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800EE40-183A-3230-A45A-E3C143D0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66" y="1118776"/>
            <a:ext cx="4446719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Introduction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Landslides are one of the most common and dangerous natural disasters globally</a:t>
            </a:r>
            <a:endParaRPr lang="en-US" i="0" spc="-1" dirty="0">
              <a:solidFill>
                <a:srgbClr val="000000"/>
              </a:solidFill>
              <a:effectLst/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It causes significant damage to infrastructure, agriculture, and human life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According to the UNDRR, over 4,000 people die each year globally due to landslides </a:t>
            </a:r>
            <a:r>
              <a:rPr lang="en-US" baseline="30000" dirty="0">
                <a:latin typeface="HSBI Lausanne 300"/>
              </a:rPr>
              <a:t>1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Rapid post-disaster mapping is vital for guiding rescue efforts and risk assessment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1. UNDRR, </a:t>
            </a:r>
            <a:r>
              <a:rPr lang="en-US" sz="1300" i="1" dirty="0">
                <a:latin typeface="HSBI Lausanne 300"/>
              </a:rPr>
              <a:t>Human Cost of Disasters: An Overview of the Last 20 Years (2000–2019)</a:t>
            </a:r>
            <a:r>
              <a:rPr lang="en-US" sz="1300" dirty="0">
                <a:latin typeface="HSBI Lausanne 300"/>
              </a:rPr>
              <a:t>, United Nations Office for Disaster Risk Reduction, 2020. [Online]. Available: https://www.undrr.org/publication/human-cost-disasters-overview-last-20-years-2000-2019</a:t>
            </a:r>
            <a:endParaRPr lang="de-DE" sz="1300" dirty="0">
              <a:latin typeface="HSBI Lausanne 30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EBE3BB-61EF-5913-F1F3-4E962B8F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175" y="3459771"/>
            <a:ext cx="3988625" cy="225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3.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PSPNet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Uses pyramid pooling to learn global context information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Applies regional aggregation to capture multi-scale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Fuses features from four different pyramid scales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effective multi-scale feature learning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Can able to efficiently work with variable size objects of the image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H. Zhao, J. Shi, X. Qi, X. Wang and J. Jia, "</a:t>
            </a:r>
            <a:r>
              <a:rPr lang="de-DE" sz="1200" dirty="0" err="1">
                <a:latin typeface="HSBI Lausanne 300"/>
              </a:rPr>
              <a:t>Pyramid</a:t>
            </a:r>
            <a:r>
              <a:rPr lang="de-DE" sz="1200" dirty="0">
                <a:latin typeface="HSBI Lausanne 300"/>
              </a:rPr>
              <a:t> Scene </a:t>
            </a:r>
            <a:r>
              <a:rPr lang="de-DE" sz="1200" dirty="0" err="1">
                <a:latin typeface="HSBI Lausanne 300"/>
              </a:rPr>
              <a:t>Parsing</a:t>
            </a:r>
            <a:r>
              <a:rPr lang="de-DE" sz="1200" dirty="0">
                <a:latin typeface="HSBI Lausanne 300"/>
              </a:rPr>
              <a:t> Network," 2017 IEEE Conference on Computer Vision and Pattern Recognition (CVPR), Honolulu, HI, USA, 2017, pp. 6230-6239,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10.1109/CVPR.2017.660.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19" y="2633636"/>
            <a:ext cx="5498338" cy="16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4. FPN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Designed for multi-scale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Builds a top-down feature pyramid from deep to shallow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layers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Combines low-resolution semantic-rich features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with high-resolution spatial-rich features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segmentation of small, medium, and large objects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</a:t>
            </a:r>
            <a:r>
              <a:rPr lang="de-DE" sz="1200" dirty="0" err="1">
                <a:latin typeface="HSBI Lausanne 300"/>
              </a:rPr>
              <a:t>Wangiyana</a:t>
            </a:r>
            <a:r>
              <a:rPr lang="de-DE" sz="1200" dirty="0">
                <a:latin typeface="HSBI Lausanne 300"/>
              </a:rPr>
              <a:t>, Sandhi &amp; </a:t>
            </a:r>
            <a:r>
              <a:rPr lang="de-DE" sz="1200" dirty="0" err="1">
                <a:latin typeface="HSBI Lausanne 300"/>
              </a:rPr>
              <a:t>Samczynski</a:t>
            </a:r>
            <a:r>
              <a:rPr lang="de-DE" sz="1200" dirty="0">
                <a:latin typeface="HSBI Lausanne 300"/>
              </a:rPr>
              <a:t>, Piotr &amp; </a:t>
            </a:r>
            <a:r>
              <a:rPr lang="de-DE" sz="1200" dirty="0" err="1">
                <a:latin typeface="HSBI Lausanne 300"/>
              </a:rPr>
              <a:t>Gromek</a:t>
            </a:r>
            <a:r>
              <a:rPr lang="de-DE" sz="1200" dirty="0">
                <a:latin typeface="HSBI Lausanne 300"/>
              </a:rPr>
              <a:t>, Artur. (2022). Data Augmentation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Building Footprint Segmentation in SAR Images: An </a:t>
            </a:r>
            <a:r>
              <a:rPr lang="de-DE" sz="1200" dirty="0" err="1">
                <a:latin typeface="HSBI Lausanne 300"/>
              </a:rPr>
              <a:t>Empirical</a:t>
            </a:r>
            <a:r>
              <a:rPr lang="de-DE" sz="1200" dirty="0">
                <a:latin typeface="HSBI Lausanne 300"/>
              </a:rPr>
              <a:t> Study.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. 14. 2012. 10.3390/rs14092012. 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9979" y="2067578"/>
            <a:ext cx="4587853" cy="26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5.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MANet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Focuses on fine-grained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Utilizes</a:t>
            </a:r>
            <a:r>
              <a:rPr lang="de-DE" dirty="0">
                <a:latin typeface="HSBI Lausanne 300"/>
              </a:rPr>
              <a:t> multi-</a:t>
            </a:r>
            <a:r>
              <a:rPr lang="de-DE" dirty="0" err="1">
                <a:latin typeface="HSBI Lausanne 300"/>
              </a:rPr>
              <a:t>scale</a:t>
            </a:r>
            <a:r>
              <a:rPr lang="de-DE" dirty="0">
                <a:latin typeface="HSBI Lausanne 300"/>
              </a:rPr>
              <a:t> feature </a:t>
            </a:r>
            <a:r>
              <a:rPr lang="de-DE" dirty="0" err="1">
                <a:latin typeface="HSBI Lausanne 300"/>
              </a:rPr>
              <a:t>extraction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for</a:t>
            </a:r>
            <a:r>
              <a:rPr lang="de-DE" dirty="0">
                <a:latin typeface="HSBI Lausanne 300"/>
              </a:rPr>
              <a:t> diverse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de-DE" dirty="0">
                <a:latin typeface="HSBI Lausanne 300"/>
              </a:rPr>
              <a:t>    </a:t>
            </a:r>
            <a:r>
              <a:rPr lang="de-DE" dirty="0" err="1">
                <a:latin typeface="HSBI Lausanne 300"/>
              </a:rPr>
              <a:t>object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sizes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Incorporates attention mechanisms to highlight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important regions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Enhances boundary details and small object recognition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Suitable for complex and cluttered scenes like satellite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R. Li, S. Zheng, C. Zhang, C. Duan, J. Su, L. Wang, and P. M. Atkinson, “Multiattention Network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of</a:t>
            </a:r>
            <a:r>
              <a:rPr lang="de-DE" sz="1200" dirty="0">
                <a:latin typeface="HSBI Lausanne 300"/>
              </a:rPr>
              <a:t> Fine-Resolution Remote </a:t>
            </a:r>
            <a:r>
              <a:rPr lang="de-DE" sz="1200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 Images,” </a:t>
            </a:r>
            <a:r>
              <a:rPr lang="de-DE" sz="1200" i="1" dirty="0">
                <a:latin typeface="HSBI Lausanne 300"/>
              </a:rPr>
              <a:t>IEEE Transactions on Geoscience and Remote </a:t>
            </a:r>
            <a:r>
              <a:rPr lang="de-DE" sz="1200" i="1" dirty="0" err="1">
                <a:latin typeface="HSBI Lausanne 300"/>
              </a:rPr>
              <a:t>Sensing</a:t>
            </a:r>
            <a:r>
              <a:rPr lang="de-DE" sz="1200" dirty="0">
                <a:latin typeface="HSBI Lausanne 300"/>
              </a:rPr>
              <a:t>, vol. 60, pp. 1–13, 2022, </a:t>
            </a:r>
            <a:r>
              <a:rPr lang="de-DE" sz="1200" dirty="0" err="1">
                <a:latin typeface="HSBI Lausanne 300"/>
              </a:rPr>
              <a:t>doi</a:t>
            </a:r>
            <a:r>
              <a:rPr lang="de-DE" sz="1200" dirty="0">
                <a:latin typeface="HSBI Lausanne 300"/>
              </a:rPr>
              <a:t>: 10.1109/TGRS.2021.3093977.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319805"/>
            <a:ext cx="4628208" cy="34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spc="12" dirty="0">
                <a:solidFill>
                  <a:schemeClr val="dk1"/>
                </a:solidFill>
                <a:latin typeface="HSBI Lausanne 300"/>
              </a:rPr>
              <a:t>6. </a:t>
            </a:r>
            <a:r>
              <a:rPr lang="de-DE" b="1" spc="12" dirty="0" err="1">
                <a:solidFill>
                  <a:schemeClr val="dk1"/>
                </a:solidFill>
                <a:latin typeface="HSBI Lausanne 300"/>
              </a:rPr>
              <a:t>Segformer</a:t>
            </a:r>
            <a:endParaRPr lang="de-DE" b="1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Transformer-based architecture for semantic segmentation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Hierarchical</a:t>
            </a:r>
            <a:r>
              <a:rPr lang="de-DE" dirty="0">
                <a:latin typeface="HSBI Lausanne 300"/>
              </a:rPr>
              <a:t> Transformer </a:t>
            </a:r>
            <a:r>
              <a:rPr lang="de-DE" dirty="0" err="1">
                <a:latin typeface="HSBI Lausanne 300"/>
              </a:rPr>
              <a:t>encoder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latin typeface="HSBI Lausanne 300"/>
              </a:rPr>
              <a:t>extract coarse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and fine features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Lightweight MLP decoder: directly fuse these multi-level </a:t>
            </a: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features and predict the semantic segmentation mask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Achieves strong accuracy–efficiency trade-off for high-resolution images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FFN: Feed-forward Network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r>
              <a:rPr lang="en-US" dirty="0">
                <a:latin typeface="HSBI Lausanne 300"/>
              </a:rPr>
              <a:t>     </a:t>
            </a:r>
          </a:p>
          <a:p>
            <a:pPr lvl="1">
              <a:lnSpc>
                <a:spcPct val="150000"/>
              </a:lnSpc>
              <a:buSzPct val="110911"/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5F5595-B1A6-09B8-BAA5-38A4FA57A7E8}"/>
              </a:ext>
            </a:extLst>
          </p:cNvPr>
          <p:cNvSpPr txBox="1"/>
          <p:nvPr/>
        </p:nvSpPr>
        <p:spPr>
          <a:xfrm>
            <a:off x="664026" y="5759796"/>
            <a:ext cx="925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latin typeface="HSBI Lausanne 300"/>
              </a:rPr>
              <a:t>Source: E. Xie, W. Wang, Z. </a:t>
            </a:r>
            <a:r>
              <a:rPr lang="de-DE" sz="1200" dirty="0" err="1">
                <a:latin typeface="HSBI Lausanne 300"/>
              </a:rPr>
              <a:t>Yu</a:t>
            </a:r>
            <a:r>
              <a:rPr lang="de-DE" sz="1200" dirty="0">
                <a:latin typeface="HSBI Lausanne 300"/>
              </a:rPr>
              <a:t>, A. </a:t>
            </a:r>
            <a:r>
              <a:rPr lang="de-DE" sz="1200" dirty="0" err="1">
                <a:latin typeface="HSBI Lausanne 300"/>
              </a:rPr>
              <a:t>Anandkumar</a:t>
            </a:r>
            <a:r>
              <a:rPr lang="de-DE" sz="1200" dirty="0">
                <a:latin typeface="HSBI Lausanne 300"/>
              </a:rPr>
              <a:t>, J. M. Alvarez, and P. Luo, “</a:t>
            </a:r>
            <a:r>
              <a:rPr lang="de-DE" sz="1200" dirty="0" err="1">
                <a:latin typeface="HSBI Lausanne 300"/>
              </a:rPr>
              <a:t>SegFormer</a:t>
            </a:r>
            <a:r>
              <a:rPr lang="de-DE" sz="1200" dirty="0">
                <a:latin typeface="HSBI Lausanne 300"/>
              </a:rPr>
              <a:t>: Simple and </a:t>
            </a:r>
            <a:r>
              <a:rPr lang="de-DE" sz="1200" dirty="0" err="1">
                <a:latin typeface="HSBI Lausanne 300"/>
              </a:rPr>
              <a:t>Efficient</a:t>
            </a:r>
            <a:r>
              <a:rPr lang="de-DE" sz="1200" dirty="0">
                <a:latin typeface="HSBI Lausanne 300"/>
              </a:rPr>
              <a:t> Design </a:t>
            </a:r>
            <a:r>
              <a:rPr lang="de-DE" sz="1200" dirty="0" err="1">
                <a:latin typeface="HSBI Lausanne 300"/>
              </a:rPr>
              <a:t>for</a:t>
            </a:r>
            <a:r>
              <a:rPr lang="de-DE" sz="1200" dirty="0">
                <a:latin typeface="HSBI Lausanne 300"/>
              </a:rPr>
              <a:t> </a:t>
            </a:r>
            <a:r>
              <a:rPr lang="de-DE" sz="1200" dirty="0" err="1">
                <a:latin typeface="HSBI Lausanne 300"/>
              </a:rPr>
              <a:t>Semantic</a:t>
            </a:r>
            <a:r>
              <a:rPr lang="de-DE" sz="1200" dirty="0">
                <a:latin typeface="HSBI Lausanne 300"/>
              </a:rPr>
              <a:t> Segmentation </a:t>
            </a:r>
            <a:r>
              <a:rPr lang="de-DE" sz="1200" dirty="0" err="1">
                <a:latin typeface="HSBI Lausanne 300"/>
              </a:rPr>
              <a:t>with</a:t>
            </a:r>
            <a:r>
              <a:rPr lang="de-DE" sz="1200" dirty="0">
                <a:latin typeface="HSBI Lausanne 300"/>
              </a:rPr>
              <a:t> Transformers,” </a:t>
            </a:r>
            <a:r>
              <a:rPr lang="de-DE" sz="1200" i="1" dirty="0" err="1">
                <a:latin typeface="HSBI Lausanne 300"/>
              </a:rPr>
              <a:t>arXiv</a:t>
            </a:r>
            <a:r>
              <a:rPr lang="de-DE" sz="1200" i="1" dirty="0">
                <a:latin typeface="HSBI Lausanne 300"/>
              </a:rPr>
              <a:t> </a:t>
            </a:r>
            <a:r>
              <a:rPr lang="de-DE" sz="1200" i="1" dirty="0" err="1">
                <a:latin typeface="HSBI Lausanne 300"/>
              </a:rPr>
              <a:t>preprint</a:t>
            </a:r>
            <a:r>
              <a:rPr lang="de-DE" sz="1200" i="1" dirty="0">
                <a:latin typeface="HSBI Lausanne 300"/>
              </a:rPr>
              <a:t> arXiv:2105.15203</a:t>
            </a:r>
            <a:r>
              <a:rPr lang="de-DE" sz="1200" dirty="0">
                <a:latin typeface="HSBI Lausanne 300"/>
              </a:rPr>
              <a:t>, 2021. [Online]. </a:t>
            </a:r>
            <a:r>
              <a:rPr lang="de-DE" sz="1200" dirty="0" err="1">
                <a:latin typeface="HSBI Lausanne 300"/>
              </a:rPr>
              <a:t>Available</a:t>
            </a:r>
            <a:r>
              <a:rPr lang="de-DE" sz="1200" dirty="0">
                <a:latin typeface="HSBI Lausanne 300"/>
              </a:rPr>
              <a:t>: </a:t>
            </a:r>
            <a:r>
              <a:rPr lang="de-DE" sz="1200" dirty="0">
                <a:latin typeface="HSBI Lausanne 300"/>
                <a:hlinkClick r:id="rId4"/>
              </a:rPr>
              <a:t>https://arxiv.org/abs/2105.15203</a:t>
            </a:r>
            <a:endParaRPr lang="de-DE" sz="1200" dirty="0">
              <a:latin typeface="HSBI Lausanne 30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C588271-7361-45E8-6329-3FE811000E2C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185B229-F933-9A87-E594-63EB2D04E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580" y="1880194"/>
            <a:ext cx="4783477" cy="24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Fine-tuning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decided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based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on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available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hardware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resources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datasets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, and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project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timeframe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Approach: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Used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pre-trained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: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by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freezing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encoder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weights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(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imagenet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Resnet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18, Resnet34, Resnet50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Mobilenet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V2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Densenet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161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Efficientnet-b2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Xception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12" dirty="0">
                <a:solidFill>
                  <a:schemeClr val="dk1"/>
                </a:solidFill>
                <a:latin typeface="HSBI Lausanne 300"/>
              </a:rPr>
              <a:t>Decoder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part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of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the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model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is</a:t>
            </a:r>
            <a:r>
              <a:rPr lang="de-DE" spc="12" dirty="0">
                <a:solidFill>
                  <a:schemeClr val="dk1"/>
                </a:solidFill>
                <a:latin typeface="HSBI Lausanne 300"/>
              </a:rPr>
              <a:t> </a:t>
            </a:r>
            <a:r>
              <a:rPr lang="de-DE" spc="12" dirty="0" err="1">
                <a:solidFill>
                  <a:schemeClr val="dk1"/>
                </a:solidFill>
                <a:latin typeface="HSBI Lausanne 300"/>
              </a:rPr>
              <a:t>fine-tuned</a:t>
            </a: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Experimental Setup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Hardware: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DA-Cluster: </a:t>
            </a:r>
            <a:r>
              <a:rPr lang="en-US" dirty="0">
                <a:latin typeface="HSBI Lausanne 300"/>
              </a:rPr>
              <a:t>8 CUDA-capable GPUs (NVIDIA Tesla P100, each with 12 GB)</a:t>
            </a:r>
            <a:r>
              <a:rPr lang="de-DE" dirty="0">
                <a:latin typeface="HSBI Lausanne 300"/>
              </a:rPr>
              <a:t> 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Software: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Segmentation Models: </a:t>
            </a:r>
            <a:r>
              <a:rPr lang="de-DE" dirty="0" err="1">
                <a:latin typeface="HSBI Lausanne 300"/>
              </a:rPr>
              <a:t>Pytorch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based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library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to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build</a:t>
            </a:r>
            <a:r>
              <a:rPr lang="de-DE" dirty="0">
                <a:latin typeface="HSBI Lausanne 300"/>
              </a:rPr>
              <a:t> and </a:t>
            </a:r>
            <a:r>
              <a:rPr lang="de-DE" dirty="0" err="1">
                <a:latin typeface="HSBI Lausanne 300"/>
              </a:rPr>
              <a:t>train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segmentatinon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models</a:t>
            </a: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Streamlit</a:t>
            </a:r>
            <a:r>
              <a:rPr lang="de-DE" dirty="0">
                <a:latin typeface="HSBI Lausanne 300"/>
              </a:rPr>
              <a:t>: Python </a:t>
            </a:r>
            <a:r>
              <a:rPr lang="de-DE" dirty="0" err="1">
                <a:latin typeface="HSBI Lausanne 300"/>
              </a:rPr>
              <a:t>library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to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build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interactive</a:t>
            </a:r>
            <a:r>
              <a:rPr lang="de-DE" dirty="0">
                <a:latin typeface="HSBI Lausanne 300"/>
              </a:rPr>
              <a:t> web </a:t>
            </a:r>
            <a:r>
              <a:rPr lang="de-DE" dirty="0" err="1">
                <a:latin typeface="HSBI Lausanne 300"/>
              </a:rPr>
              <a:t>apps</a:t>
            </a:r>
            <a:endParaRPr lang="de-DE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Grafiken, Schrift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F00B7E15-7C12-F884-2410-B033FB832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12" y="4984043"/>
            <a:ext cx="2405743" cy="667942"/>
          </a:xfrm>
          <a:prstGeom prst="rect">
            <a:avLst/>
          </a:prstGeom>
        </p:spPr>
      </p:pic>
      <p:pic>
        <p:nvPicPr>
          <p:cNvPr id="5" name="Grafik 4" descr="Ein Bild, das Screenshot, Schrift, Grafiken, Text enthält.&#10;&#10;KI-generierte Inhalte können fehlerhaft sein.">
            <a:extLst>
              <a:ext uri="{FF2B5EF4-FFF2-40B4-BE49-F238E27FC236}">
                <a16:creationId xmlns:a16="http://schemas.microsoft.com/office/drawing/2014/main" id="{6286FC4C-3517-67B6-6D13-3812161D1C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6" y="4845465"/>
            <a:ext cx="2646549" cy="945099"/>
          </a:xfrm>
          <a:prstGeom prst="rect">
            <a:avLst/>
          </a:prstGeom>
        </p:spPr>
      </p:pic>
      <p:pic>
        <p:nvPicPr>
          <p:cNvPr id="7" name="Grafik 6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866016B0-175E-1FFF-327C-F65D152A9E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62" y="5112362"/>
            <a:ext cx="2464182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Experimental Setup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Hyperparameters: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Batch Size: 8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Learning Rate: 0.001 (Adam optimizer, </a:t>
            </a:r>
            <a:r>
              <a:rPr lang="en-US" dirty="0" err="1">
                <a:effectLst/>
                <a:latin typeface="HSBI Lausanne 300"/>
              </a:rPr>
              <a:t>LRscheduler</a:t>
            </a:r>
            <a:r>
              <a:rPr lang="en-US" dirty="0">
                <a:effectLst/>
                <a:latin typeface="HSBI Lausanne 300"/>
              </a:rPr>
              <a:t>: Cosine Annealing 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Number of Epochs: 300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Loss Function: Focal Loss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Early Stopping to avoid overfitting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257300" lvl="2" indent="-342900">
              <a:lnSpc>
                <a:spcPct val="150000"/>
              </a:lnSpc>
              <a:buSzPct val="110911"/>
              <a:buAutoNum type="arabicPeriod"/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spc="12" dirty="0">
              <a:solidFill>
                <a:schemeClr val="dk1"/>
              </a:solidFill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sz="18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48661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</a:rPr>
              <a:t>Problem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statement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Manual mapping of landslide areas in post landslide assessment is slow, inconsistent, and risky.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Precise, up-to-date landslide masks are needed for: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Damage assessment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Recovery planning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Updating geohazards maps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system is required to automatically generate post-landslide maps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12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Grafik 57"/>
          <p:cNvPicPr/>
          <p:nvPr/>
        </p:nvPicPr>
        <p:blipFill>
          <a:blip r:embed="rId3"/>
          <a:stretch/>
        </p:blipFill>
        <p:spPr>
          <a:xfrm>
            <a:off x="1846800" y="1117800"/>
            <a:ext cx="8055000" cy="45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4084560" y="1062000"/>
            <a:ext cx="3971520" cy="47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objective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develop a deep learning model for precise landslide mapping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obtain high performance in segmenting landslide regions from satellite and UAV imagery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enable real-time monitoring and support disaster management efforts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Figure Source: Zhao et al. (2023), </a:t>
            </a:r>
            <a:r>
              <a:rPr lang="en-US" sz="1300" i="1" dirty="0">
                <a:latin typeface="HSBI Lausanne 300"/>
              </a:rPr>
              <a:t>A global dataset of landslide inventories compiled from satellite imagery</a:t>
            </a:r>
            <a:r>
              <a:rPr lang="en-US" sz="1300" dirty="0">
                <a:latin typeface="HSBI Lausanne 300"/>
              </a:rPr>
              <a:t>. Scientific Data. https://doi.org/10.1038/s41597-023-02847-z</a:t>
            </a:r>
            <a:endParaRPr lang="de-DE" sz="1300" dirty="0">
              <a:latin typeface="HSBI Lausanne 30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EB6886-6182-7076-AA9B-5703103B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77" y="3091413"/>
            <a:ext cx="4794754" cy="24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Source</a:t>
            </a:r>
            <a:r>
              <a:rPr lang="en-US" dirty="0">
                <a:latin typeface="HSBI Lausanne 300"/>
              </a:rPr>
              <a:t>: Institute of Advanced Research in Artificial Intelligence (IARAI)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Regions</a:t>
            </a:r>
            <a:r>
              <a:rPr lang="en-US" dirty="0">
                <a:latin typeface="HSBI Lausanne 300"/>
              </a:rPr>
              <a:t>: Collected from f</a:t>
            </a:r>
            <a:r>
              <a:rPr lang="en-US" dirty="0">
                <a:effectLst/>
                <a:latin typeface="HSBI Lausanne 300"/>
              </a:rPr>
              <a:t>our regions (</a:t>
            </a:r>
            <a:r>
              <a:rPr lang="en-US" dirty="0" err="1">
                <a:effectLst/>
                <a:latin typeface="HSBI Lausanne 300"/>
              </a:rPr>
              <a:t>Iburi</a:t>
            </a:r>
            <a:r>
              <a:rPr lang="en-US" dirty="0">
                <a:effectLst/>
                <a:latin typeface="HSBI Lausanne 300"/>
              </a:rPr>
              <a:t>, Kodagu, </a:t>
            </a:r>
            <a:r>
              <a:rPr lang="en-US" dirty="0" err="1">
                <a:effectLst/>
                <a:latin typeface="HSBI Lausanne 300"/>
              </a:rPr>
              <a:t>Rasuwa</a:t>
            </a:r>
            <a:r>
              <a:rPr lang="en-US" dirty="0">
                <a:effectLst/>
                <a:latin typeface="HSBI Lausanne 300"/>
              </a:rPr>
              <a:t>, Taitung)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Sentinel-2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latin typeface="HSBI Lausanne 300"/>
              </a:rPr>
              <a:t>Topographic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ALOS (Advanced Land Observing Satellite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Acquisition Process</a:t>
            </a:r>
            <a:r>
              <a:rPr lang="en-US" dirty="0">
                <a:latin typeface="HSBI Lausanne 300"/>
              </a:rPr>
              <a:t>: Data aggregated from public satellite archives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Annotation Process: </a:t>
            </a:r>
            <a:r>
              <a:rPr lang="en-US" dirty="0">
                <a:latin typeface="HSBI Lausanne 300"/>
              </a:rPr>
              <a:t>annotations via Object-Based Image Analysis (OBIA)</a:t>
            </a: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Source: </a:t>
            </a:r>
            <a:r>
              <a:rPr lang="de-DE" sz="1400" dirty="0">
                <a:effectLst/>
                <a:latin typeface="HSBI Lausanne 300"/>
              </a:rPr>
              <a:t>O. </a:t>
            </a:r>
            <a:r>
              <a:rPr lang="de-DE" sz="1400" dirty="0" err="1">
                <a:effectLst/>
                <a:latin typeface="HSBI Lausanne 300"/>
              </a:rPr>
              <a:t>Ghorbanzadeh</a:t>
            </a:r>
            <a:r>
              <a:rPr lang="de-DE" sz="1400" dirty="0">
                <a:effectLst/>
                <a:latin typeface="HSBI Lausanne 300"/>
              </a:rPr>
              <a:t> et al., "Landslide4Sense: Reference benchmark </a:t>
            </a:r>
            <a:r>
              <a:rPr lang="de-DE" sz="1400" dirty="0" err="1">
                <a:effectLst/>
                <a:latin typeface="HSBI Lausanne 300"/>
              </a:rPr>
              <a:t>data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models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IEEE Trans. </a:t>
            </a:r>
            <a:r>
              <a:rPr lang="de-DE" sz="1400" dirty="0" err="1">
                <a:effectLst/>
                <a:latin typeface="HSBI Lausanne 300"/>
              </a:rPr>
              <a:t>Geosci</a:t>
            </a:r>
            <a:r>
              <a:rPr lang="de-DE" sz="1400" dirty="0">
                <a:effectLst/>
                <a:latin typeface="HSBI Lausanne 300"/>
              </a:rPr>
              <a:t>. Remote Sens., vol. 60, pp. 1–17, 2022,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10.1109/TGRS.2022.3215209.</a:t>
            </a:r>
          </a:p>
          <a:p>
            <a:endParaRPr lang="de-DE" sz="13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400" dirty="0">
                <a:effectLst/>
                <a:latin typeface="HSBI Lausanne 300"/>
              </a:rPr>
              <a:t>O. </a:t>
            </a:r>
            <a:r>
              <a:rPr lang="de-DE" sz="1400" dirty="0" err="1">
                <a:effectLst/>
                <a:latin typeface="HSBI Lausanne 300"/>
              </a:rPr>
              <a:t>Ghorbanzadeh</a:t>
            </a:r>
            <a:r>
              <a:rPr lang="de-DE" sz="1400" dirty="0">
                <a:effectLst/>
                <a:latin typeface="HSBI Lausanne 300"/>
              </a:rPr>
              <a:t> et al., "Landslide4Sense: Reference benchmark </a:t>
            </a:r>
            <a:r>
              <a:rPr lang="de-DE" sz="1400" dirty="0" err="1">
                <a:effectLst/>
                <a:latin typeface="HSBI Lausanne 300"/>
              </a:rPr>
              <a:t>data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models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IEEE Trans. </a:t>
            </a:r>
            <a:r>
              <a:rPr lang="de-DE" sz="1400" dirty="0" err="1">
                <a:effectLst/>
                <a:latin typeface="HSBI Lausanne 300"/>
              </a:rPr>
              <a:t>Geosci</a:t>
            </a:r>
            <a:r>
              <a:rPr lang="de-DE" sz="1400" dirty="0">
                <a:effectLst/>
                <a:latin typeface="HSBI Lausanne 300"/>
              </a:rPr>
              <a:t>. Remote Sens., vol. 60, pp. 1–17, 2022,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10.1109/TGRS.2022.3215209.</a:t>
            </a:r>
          </a:p>
          <a:p>
            <a:endParaRPr lang="de-DE" sz="1300" dirty="0">
              <a:latin typeface="HSBI Lausanne 300"/>
            </a:endParaRPr>
          </a:p>
        </p:txBody>
      </p:sp>
      <p:pic>
        <p:nvPicPr>
          <p:cNvPr id="3" name="Grafik 2" descr="Ein Bild, das Text, Karte, Atlas, Welt enthält.&#10;&#10;KI-generierte Inhalte können fehlerhaft sein.">
            <a:extLst>
              <a:ext uri="{FF2B5EF4-FFF2-40B4-BE49-F238E27FC236}">
                <a16:creationId xmlns:a16="http://schemas.microsoft.com/office/drawing/2014/main" id="{A26B049A-A768-BA11-CB90-1361B66D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62" y="2257372"/>
            <a:ext cx="6237309" cy="33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Dataset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Source: </a:t>
            </a:r>
            <a:r>
              <a:rPr lang="en-US" dirty="0">
                <a:effectLst/>
                <a:latin typeface="HSBI Lausanne 300"/>
              </a:rPr>
              <a:t>Institute of Mountain Hazards and Environment, Chinese Academy of Sciences.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Regions</a:t>
            </a:r>
            <a:r>
              <a:rPr lang="en-US" dirty="0">
                <a:latin typeface="HSBI Lausanne 300"/>
              </a:rPr>
              <a:t>: Collected from nine diverse region</a:t>
            </a: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Sentinel-2, Landsat, WorldView2/3, Planet, SuperView-1, GF-1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effectLst/>
                <a:latin typeface="HSBI Lausanne 300"/>
              </a:rPr>
              <a:t>UAV</a:t>
            </a:r>
            <a:r>
              <a:rPr lang="en-US" dirty="0">
                <a:effectLst/>
                <a:latin typeface="HSBI Lausanne 300"/>
              </a:rPr>
              <a:t>: High-resolution imagery from Sichuan Geomatics Center and partners.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Acquisition Process</a:t>
            </a:r>
            <a:r>
              <a:rPr lang="en-US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Satellite data sourced via Google Earth Engine, Digital Globe, and authorized providers; UAV data collected through drone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1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Source: </a:t>
            </a:r>
            <a:r>
              <a:rPr lang="de-DE" sz="1400" dirty="0">
                <a:effectLst/>
                <a:latin typeface="HSBI Lausanne 300"/>
              </a:rPr>
              <a:t>Y. </a:t>
            </a:r>
            <a:r>
              <a:rPr lang="de-DE" sz="1400" dirty="0" err="1">
                <a:effectLst/>
                <a:latin typeface="HSBI Lausanne 300"/>
              </a:rPr>
              <a:t>Xu</a:t>
            </a:r>
            <a:r>
              <a:rPr lang="de-DE" sz="1400" dirty="0">
                <a:effectLst/>
                <a:latin typeface="HSBI Lausanne 300"/>
              </a:rPr>
              <a:t>, C. </a:t>
            </a:r>
            <a:r>
              <a:rPr lang="de-DE" sz="1400" dirty="0" err="1">
                <a:effectLst/>
                <a:latin typeface="HSBI Lausanne 300"/>
              </a:rPr>
              <a:t>Ouyang</a:t>
            </a:r>
            <a:r>
              <a:rPr lang="de-DE" sz="1400" dirty="0">
                <a:effectLst/>
                <a:latin typeface="HSBI Lausanne 300"/>
              </a:rPr>
              <a:t>, Q. </a:t>
            </a:r>
            <a:r>
              <a:rPr lang="de-DE" sz="1400" dirty="0" err="1">
                <a:effectLst/>
                <a:latin typeface="HSBI Lausanne 300"/>
              </a:rPr>
              <a:t>Xu</a:t>
            </a:r>
            <a:r>
              <a:rPr lang="de-DE" sz="1400" dirty="0">
                <a:effectLst/>
                <a:latin typeface="HSBI Lausanne 300"/>
              </a:rPr>
              <a:t>, D. Wang, B. Zhao, and Y. Luo, "CAS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Dataset: A large-</a:t>
            </a:r>
            <a:r>
              <a:rPr lang="de-DE" sz="1400" dirty="0" err="1">
                <a:effectLst/>
                <a:latin typeface="HSBI Lausanne 300"/>
              </a:rPr>
              <a:t>scale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multisensor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dataset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learning-based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</a:t>
            </a:r>
            <a:r>
              <a:rPr lang="de-DE" sz="1400" dirty="0" err="1">
                <a:effectLst/>
                <a:latin typeface="HSBI Lausanne 300"/>
              </a:rPr>
              <a:t>Sci</a:t>
            </a:r>
            <a:r>
              <a:rPr lang="de-DE" sz="1400" dirty="0">
                <a:effectLst/>
                <a:latin typeface="HSBI Lausanne 300"/>
              </a:rPr>
              <a:t>. Data, vol. 11, </a:t>
            </a:r>
            <a:r>
              <a:rPr lang="de-DE" sz="1400" dirty="0" err="1">
                <a:effectLst/>
                <a:latin typeface="HSBI Lausanne 300"/>
              </a:rPr>
              <a:t>no</a:t>
            </a:r>
            <a:r>
              <a:rPr lang="de-DE" sz="1400" dirty="0">
                <a:effectLst/>
                <a:latin typeface="HSBI Lausanne 300"/>
              </a:rPr>
              <a:t>. 12, Jan. 2024, Art. </a:t>
            </a:r>
            <a:r>
              <a:rPr lang="de-DE" sz="1400" dirty="0" err="1">
                <a:effectLst/>
                <a:latin typeface="HSBI Lausanne 300"/>
              </a:rPr>
              <a:t>no</a:t>
            </a:r>
            <a:r>
              <a:rPr lang="de-DE" sz="1400" dirty="0">
                <a:effectLst/>
                <a:latin typeface="HSBI Lausanne 300"/>
              </a:rPr>
              <a:t>. 12,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10.1038/s41597-023-02847-z.</a:t>
            </a:r>
          </a:p>
          <a:p>
            <a:endParaRPr lang="de-DE" sz="13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2550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 xmlns:p15="http://schemas.microsoft.com/office/powerpoint/2012/main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Annotation </a:t>
            </a:r>
            <a:r>
              <a:rPr lang="de-DE" b="1" dirty="0" err="1">
                <a:latin typeface="HSBI Lausanne 300"/>
              </a:rPr>
              <a:t>Process</a:t>
            </a:r>
            <a:endParaRPr lang="de-DE" b="1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Pixel-level annotations created using QGIS and LabelMe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guided by landslide inventories, verified by geologists, cross-checked by team</a:t>
            </a:r>
          </a:p>
          <a:p>
            <a:pPr lvl="1">
              <a:lnSpc>
                <a:spcPct val="150000"/>
              </a:lnSpc>
              <a:buSzPct val="110911"/>
            </a:pPr>
            <a:endParaRPr lang="de-DE" b="1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BC8A69-E7C3-2446-EB78-3C16EE25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131066"/>
            <a:ext cx="5045530" cy="2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2367</Words>
  <Application>Microsoft Office PowerPoint</Application>
  <PresentationFormat>Breitbild</PresentationFormat>
  <Paragraphs>536</Paragraphs>
  <Slides>31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Arial</vt:lpstr>
      <vt:lpstr>HSBI Lausanne 300</vt:lpstr>
      <vt:lpstr>Symbol</vt:lpstr>
      <vt:lpstr>Times New Roman</vt:lpstr>
      <vt:lpstr>Wingdings</vt:lpstr>
      <vt:lpstr>Office Theme</vt:lpstr>
      <vt:lpstr>Office Theme</vt:lpstr>
      <vt:lpstr>Office Theme</vt:lpstr>
      <vt:lpstr>AI-POWERED LANDSLIDE REGION MAPPING USING SEMANTIC SEGMENTATION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subject/>
  <dc:creator>Qazi Arbab Ahmed</dc:creator>
  <dc:description/>
  <cp:lastModifiedBy>Karki, Suraj</cp:lastModifiedBy>
  <cp:revision>841</cp:revision>
  <dcterms:created xsi:type="dcterms:W3CDTF">2022-09-29T08:30:07Z</dcterms:created>
  <dcterms:modified xsi:type="dcterms:W3CDTF">2025-08-12T11:39:20Z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Notes">
    <vt:r8>7</vt:r8>
  </property>
  <property fmtid="{D5CDD505-2E9C-101B-9397-08002B2CF9AE}" pid="4" name="PresentationFormat">
    <vt:lpwstr>Widescreen</vt:lpwstr>
  </property>
  <property fmtid="{D5CDD505-2E9C-101B-9397-08002B2CF9AE}" pid="5" name="Slides">
    <vt:r8>7</vt:r8>
  </property>
</Properties>
</file>